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0" r:id="rId2"/>
    <p:sldId id="257" r:id="rId3"/>
    <p:sldId id="272" r:id="rId4"/>
    <p:sldId id="269" r:id="rId5"/>
    <p:sldId id="259" r:id="rId6"/>
    <p:sldId id="260" r:id="rId7"/>
    <p:sldId id="263" r:id="rId8"/>
    <p:sldId id="266" r:id="rId9"/>
    <p:sldId id="264" r:id="rId10"/>
    <p:sldId id="265" r:id="rId11"/>
    <p:sldId id="267" r:id="rId12"/>
    <p:sldId id="261" r:id="rId13"/>
    <p:sldId id="262" r:id="rId14"/>
    <p:sldId id="256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6F9"/>
    <a:srgbClr val="F0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86817" autoAdjust="0"/>
  </p:normalViewPr>
  <p:slideViewPr>
    <p:cSldViewPr snapToGrid="0">
      <p:cViewPr varScale="1">
        <p:scale>
          <a:sx n="65" d="100"/>
          <a:sy n="65" d="100"/>
        </p:scale>
        <p:origin x="1494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8E21C-0F0C-47C3-A93F-453EE2626CF8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9A46-4907-4254-BEDB-3DE1C8A7B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5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ক্ষেত্রটির</a:t>
            </a:r>
            <a:r>
              <a:rPr lang="bn-BD" baseline="0" dirty="0" smtClean="0"/>
              <a:t> দৈর্ঘ্য ও প্রস্থ কত? (2x</a:t>
            </a:r>
            <a:r>
              <a:rPr lang="bn-BD" baseline="30000" dirty="0" smtClean="0"/>
              <a:t>2</a:t>
            </a:r>
            <a:r>
              <a:rPr lang="bn-BD" baseline="0" dirty="0" smtClean="0"/>
              <a:t>y+2xy , xy)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3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বেলুনগুলোর দাম কত? উত্তর গুণ করে পাওয়া গেলে পাঠঘোষণা করবো 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9A46-4907-4254-BEDB-3DE1C8A7BC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08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BD" dirty="0" smtClean="0"/>
                  <a:t> ১ম</a:t>
                </a:r>
                <a:r>
                  <a:rPr lang="bn-BD" baseline="0" dirty="0" smtClean="0"/>
                  <a:t> ক্ষেত্রটির ক্ষেত্রফল কত? (2x</a:t>
                </a:r>
                <a:r>
                  <a:rPr lang="bn-BD" baseline="30000" dirty="0" smtClean="0"/>
                  <a:t>3</a:t>
                </a:r>
                <a:r>
                  <a:rPr lang="bn-BD" baseline="0" dirty="0" smtClean="0"/>
                  <a:t>y</a:t>
                </a:r>
                <a:r>
                  <a:rPr lang="bn-BD" baseline="30000" dirty="0" smtClean="0"/>
                  <a:t>2</a:t>
                </a:r>
                <a:r>
                  <a:rPr lang="bn-BD" baseline="0" dirty="0" smtClean="0"/>
                  <a:t> )</a:t>
                </a:r>
                <a:r>
                  <a:rPr lang="bn-BD" dirty="0" smtClean="0"/>
                  <a:t> । ২য়</a:t>
                </a:r>
                <a:r>
                  <a:rPr lang="bn-BD" baseline="0" dirty="0" smtClean="0"/>
                  <a:t> ক্ষেত্রটির ক্ষেত্রফল কত? (2x</a:t>
                </a:r>
                <a:r>
                  <a:rPr lang="bn-BD" baseline="30000" dirty="0" smtClean="0"/>
                  <a:t>3</a:t>
                </a:r>
                <a:r>
                  <a:rPr lang="bn-BD" baseline="0" dirty="0" smtClean="0"/>
                  <a:t>y</a:t>
                </a:r>
                <a:r>
                  <a:rPr lang="bn-BD" baseline="30000" dirty="0" smtClean="0"/>
                  <a:t>2</a:t>
                </a:r>
                <a:r>
                  <a:rPr lang="bn-BD" baseline="0" dirty="0" smtClean="0"/>
                  <a:t> )</a:t>
                </a:r>
                <a:r>
                  <a:rPr lang="bn-BD" dirty="0" smtClean="0"/>
                  <a:t>বোর্ড</a:t>
                </a:r>
                <a:r>
                  <a:rPr lang="bn-BD" baseline="0" dirty="0" smtClean="0"/>
                  <a:t> ব্যবহার করা যেতে পারে ।  ক্ষেত্রদ্বয়ের ক্ষেত্রফল যোগ করলে </a:t>
                </a:r>
                <a:r>
                  <a:rPr 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bn-BD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2xy </a:t>
                </a:r>
                <a:r>
                  <a:rPr lang="bn-BD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12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xy</a:t>
                </a:r>
                <a:r>
                  <a:rPr 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গূণ করা</a:t>
                </a:r>
                <a:r>
                  <a:rPr lang="bn-BD" sz="1200" baseline="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হয়ে যায় । </a:t>
                </a:r>
                <a:r>
                  <a:rPr 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baseline="0" dirty="0" smtClean="0"/>
                  <a:t>  </a:t>
                </a:r>
                <a:r>
                  <a:rPr lang="bn-BD" dirty="0" smtClean="0"/>
                  <a:t>আরো</a:t>
                </a:r>
                <a:r>
                  <a:rPr lang="bn-BD" baseline="0" dirty="0" smtClean="0"/>
                  <a:t> দু-একটি গুণ বোর্ডে দেখানোর পর একক কাজ দেওয়া যেতে পারে । 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BD" dirty="0" smtClean="0"/>
                  <a:t> ১ম</a:t>
                </a:r>
                <a:r>
                  <a:rPr lang="bn-BD" baseline="0" dirty="0" smtClean="0"/>
                  <a:t> ক্ষেত্রটির ক্ষেত্রফল কত? (2x</a:t>
                </a:r>
                <a:r>
                  <a:rPr lang="bn-BD" baseline="30000" dirty="0" smtClean="0"/>
                  <a:t>3</a:t>
                </a:r>
                <a:r>
                  <a:rPr lang="bn-BD" baseline="0" dirty="0" smtClean="0"/>
                  <a:t>y</a:t>
                </a:r>
                <a:r>
                  <a:rPr lang="bn-BD" baseline="30000" dirty="0" smtClean="0"/>
                  <a:t>2</a:t>
                </a:r>
                <a:r>
                  <a:rPr lang="bn-BD" baseline="0" dirty="0" smtClean="0"/>
                  <a:t> )</a:t>
                </a:r>
                <a:r>
                  <a:rPr lang="bn-BD" dirty="0" smtClean="0"/>
                  <a:t> । ২য়</a:t>
                </a:r>
                <a:r>
                  <a:rPr lang="bn-BD" baseline="0" dirty="0" smtClean="0"/>
                  <a:t> ক্ষেত্রটির ক্ষেত্রফল কত? (2x</a:t>
                </a:r>
                <a:r>
                  <a:rPr lang="bn-BD" baseline="30000" dirty="0" smtClean="0"/>
                  <a:t>3</a:t>
                </a:r>
                <a:r>
                  <a:rPr lang="bn-BD" baseline="0" dirty="0" smtClean="0"/>
                  <a:t>y</a:t>
                </a:r>
                <a:r>
                  <a:rPr lang="bn-BD" baseline="30000" dirty="0" smtClean="0"/>
                  <a:t>2</a:t>
                </a:r>
                <a:r>
                  <a:rPr lang="bn-BD" baseline="0" dirty="0" smtClean="0"/>
                  <a:t> )</a:t>
                </a:r>
                <a:r>
                  <a:rPr lang="bn-BD" dirty="0" smtClean="0"/>
                  <a:t>বোর্ড</a:t>
                </a:r>
                <a:r>
                  <a:rPr lang="bn-BD" baseline="0" dirty="0" smtClean="0"/>
                  <a:t> </a:t>
                </a:r>
                <a:r>
                  <a:rPr lang="bn-BD" baseline="0" dirty="0" smtClean="0"/>
                  <a:t>ব্যবহার করা যেতে পারে । </a:t>
                </a:r>
                <a:r>
                  <a:rPr lang="bn-BD" baseline="0" dirty="0" smtClean="0"/>
                  <a:t> ক্ষেত্রদ্বয়ের ক্ষেত্রফল যোগ করলে </a:t>
                </a:r>
                <a:r>
                  <a:rPr 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200" b="0" i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𝑥^2</a:t>
                </a:r>
                <a:r>
                  <a:rPr 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bn-BD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2xy </a:t>
                </a:r>
                <a:r>
                  <a:rPr lang="bn-BD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12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xy</a:t>
                </a:r>
                <a:r>
                  <a:rPr 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গূণ </a:t>
                </a:r>
                <a:r>
                  <a:rPr lang="bn-BD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bn-BD" sz="1200" baseline="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হয়ে যায় । </a:t>
                </a:r>
                <a:r>
                  <a:rPr lang="en-US" sz="12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2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baseline="0" dirty="0" smtClean="0"/>
                  <a:t>  </a:t>
                </a:r>
                <a:r>
                  <a:rPr lang="bn-BD" dirty="0" smtClean="0"/>
                  <a:t>আরো</a:t>
                </a:r>
                <a:r>
                  <a:rPr lang="bn-BD" baseline="0" dirty="0" smtClean="0"/>
                  <a:t> </a:t>
                </a:r>
                <a:r>
                  <a:rPr lang="bn-BD" baseline="0" dirty="0" smtClean="0"/>
                  <a:t>দু একটি গুণ বোর্ডে দেখানোর পর একক কাজ দিন ।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9A46-4907-4254-BEDB-3DE1C8A7BC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5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ক) x</a:t>
            </a:r>
            <a:r>
              <a:rPr lang="bn-BD" baseline="30000" dirty="0" smtClean="0"/>
              <a:t>3</a:t>
            </a:r>
            <a:r>
              <a:rPr lang="bn-BD" dirty="0" smtClean="0"/>
              <a:t>y</a:t>
            </a:r>
            <a:r>
              <a:rPr lang="bn-BD" baseline="30000" dirty="0" smtClean="0"/>
              <a:t>3</a:t>
            </a:r>
            <a:r>
              <a:rPr lang="bn-BD" dirty="0" smtClean="0"/>
              <a:t>+x</a:t>
            </a:r>
            <a:r>
              <a:rPr lang="bn-BD" baseline="30000" dirty="0" smtClean="0"/>
              <a:t>2</a:t>
            </a:r>
            <a:r>
              <a:rPr lang="bn-BD" dirty="0" smtClean="0"/>
              <a:t>y</a:t>
            </a:r>
            <a:r>
              <a:rPr lang="bn-BD" baseline="30000" dirty="0" smtClean="0"/>
              <a:t>3    </a:t>
            </a:r>
            <a:r>
              <a:rPr lang="bn-BD" baseline="0" dirty="0" smtClean="0"/>
              <a:t> খ) 3a</a:t>
            </a:r>
            <a:r>
              <a:rPr lang="bn-BD" baseline="30000" dirty="0" smtClean="0"/>
              <a:t>3</a:t>
            </a:r>
            <a:r>
              <a:rPr lang="bn-BD" baseline="0" dirty="0" smtClean="0"/>
              <a:t>b</a:t>
            </a:r>
            <a:r>
              <a:rPr lang="bn-BD" baseline="30000" dirty="0" smtClean="0"/>
              <a:t>2</a:t>
            </a:r>
            <a:r>
              <a:rPr lang="bn-BD" baseline="0" dirty="0" smtClean="0"/>
              <a:t>n</a:t>
            </a:r>
            <a:r>
              <a:rPr lang="bn-BD" baseline="30000" dirty="0" smtClean="0"/>
              <a:t>2</a:t>
            </a:r>
            <a:r>
              <a:rPr lang="bn-BD" baseline="0" dirty="0" smtClean="0"/>
              <a:t>+4ab</a:t>
            </a:r>
            <a:r>
              <a:rPr lang="bn-BD" baseline="30000" dirty="0" smtClean="0"/>
              <a:t>4</a:t>
            </a:r>
            <a:r>
              <a:rPr lang="bn-BD" baseline="0" dirty="0" smtClean="0"/>
              <a:t>m</a:t>
            </a:r>
            <a:r>
              <a:rPr lang="bn-BD" baseline="30000" dirty="0" smtClean="0"/>
              <a:t>3</a:t>
            </a:r>
            <a:r>
              <a:rPr lang="bn-BD" baseline="0" dirty="0" smtClean="0"/>
              <a:t> গ) n</a:t>
            </a:r>
            <a:r>
              <a:rPr lang="bn-BD" baseline="30000" dirty="0" smtClean="0"/>
              <a:t>3</a:t>
            </a:r>
            <a:r>
              <a:rPr lang="bn-BD" baseline="0" dirty="0" smtClean="0"/>
              <a:t>b</a:t>
            </a:r>
            <a:r>
              <a:rPr lang="bn-BD" baseline="30000" dirty="0" smtClean="0"/>
              <a:t>2</a:t>
            </a:r>
            <a:r>
              <a:rPr lang="bn-BD" baseline="0" dirty="0" smtClean="0"/>
              <a:t>-4m</a:t>
            </a:r>
            <a:r>
              <a:rPr lang="bn-BD" baseline="30000" dirty="0" smtClean="0"/>
              <a:t>3</a:t>
            </a:r>
            <a:r>
              <a:rPr lang="bn-BD" baseline="0" dirty="0" smtClean="0"/>
              <a:t>nb</a:t>
            </a:r>
            <a:r>
              <a:rPr lang="bn-BD" baseline="30000" dirty="0" smtClean="0"/>
              <a:t>2 </a:t>
            </a:r>
            <a:r>
              <a:rPr lang="bn-BD" baseline="0" dirty="0" smtClean="0"/>
              <a:t> </a:t>
            </a:r>
            <a:endParaRPr lang="bn-BD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9A46-4907-4254-BEDB-3DE1C8A7BC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87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চিত্রটি প্রদর্শন</a:t>
            </a:r>
            <a:r>
              <a:rPr lang="bn-BD" baseline="0" dirty="0" smtClean="0"/>
              <a:t> শেষে প্রশ্নে </a:t>
            </a:r>
            <a:r>
              <a:rPr lang="bn-BD" dirty="0" smtClean="0"/>
              <a:t>ক্লিক</a:t>
            </a:r>
            <a:r>
              <a:rPr lang="bn-BD" baseline="0" dirty="0" smtClean="0"/>
              <a:t> করে প্রশ্ন করবো, ক্ষেত্রটির ক্ষেত্রফল কত ?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9A46-4907-4254-BEDB-3DE1C8A7BC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23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নিয়মে</a:t>
            </a:r>
            <a:r>
              <a:rPr lang="bn-BD" baseline="0" dirty="0" smtClean="0"/>
              <a:t> ক্লিক করে নিয়ম এবং  সমস্যায় ক্লিক করে সমস্যা ও তার সমাধান দেখুন । গুণ্যকে  x দ্বারা গুণ করলে কী হবে ?(3x</a:t>
            </a:r>
            <a:r>
              <a:rPr lang="bn-BD" baseline="30000" dirty="0" smtClean="0"/>
              <a:t>2</a:t>
            </a:r>
            <a:r>
              <a:rPr lang="bn-BD" baseline="0" dirty="0" smtClean="0"/>
              <a:t>+2xy) । গুণ্যকে  y দ্বারা গুণ করলে কী হবে ? (3xy+2y</a:t>
            </a:r>
            <a:r>
              <a:rPr lang="bn-BD" baseline="30000" dirty="0" smtClean="0"/>
              <a:t>2</a:t>
            </a:r>
            <a:r>
              <a:rPr lang="bn-BD" baseline="0" dirty="0" smtClean="0"/>
              <a:t> )।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9A46-4907-4254-BEDB-3DE1C8A7BC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82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ক)</a:t>
            </a:r>
            <a:r>
              <a:rPr lang="bn-BD" baseline="0" dirty="0" smtClean="0"/>
              <a:t> x</a:t>
            </a:r>
            <a:r>
              <a:rPr lang="bn-BD" baseline="30000" dirty="0" smtClean="0"/>
              <a:t>3</a:t>
            </a:r>
            <a:r>
              <a:rPr lang="bn-BD" baseline="0" dirty="0" smtClean="0"/>
              <a:t>y+x</a:t>
            </a:r>
            <a:r>
              <a:rPr lang="bn-BD" baseline="30000" dirty="0" smtClean="0"/>
              <a:t>2</a:t>
            </a:r>
            <a:r>
              <a:rPr lang="bn-BD" baseline="0" dirty="0" smtClean="0"/>
              <a:t>y</a:t>
            </a:r>
            <a:r>
              <a:rPr lang="bn-BD" baseline="30000" dirty="0" smtClean="0"/>
              <a:t>3</a:t>
            </a:r>
            <a:r>
              <a:rPr lang="bn-BD" baseline="0" dirty="0" smtClean="0"/>
              <a:t>  খ) Aও Bএর মান গুণ করতে  হবে। </a:t>
            </a:r>
            <a:endParaRPr lang="en-GB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9A46-4907-4254-BEDB-3DE1C8A7BC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13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ক) 3xy</a:t>
            </a:r>
            <a:r>
              <a:rPr lang="bn-BD" baseline="30000" dirty="0" smtClean="0"/>
              <a:t>3</a:t>
            </a:r>
            <a:r>
              <a:rPr lang="bn-BD" baseline="0" dirty="0" smtClean="0"/>
              <a:t> + 3x</a:t>
            </a:r>
            <a:r>
              <a:rPr lang="bn-BD" baseline="30000" dirty="0" smtClean="0"/>
              <a:t>2</a:t>
            </a:r>
            <a:r>
              <a:rPr lang="bn-BD" baseline="0" dirty="0" smtClean="0"/>
              <a:t>y খ) -2a</a:t>
            </a:r>
            <a:r>
              <a:rPr lang="bn-BD" baseline="30000" dirty="0" smtClean="0"/>
              <a:t>2</a:t>
            </a:r>
            <a:r>
              <a:rPr lang="bn-BD" baseline="0" dirty="0" smtClean="0"/>
              <a:t>x</a:t>
            </a:r>
            <a:r>
              <a:rPr lang="bn-BD" baseline="30000" dirty="0" smtClean="0"/>
              <a:t>2</a:t>
            </a:r>
            <a:r>
              <a:rPr lang="bn-BD" baseline="0" dirty="0" smtClean="0"/>
              <a:t>y+x</a:t>
            </a:r>
            <a:r>
              <a:rPr lang="bn-BD" baseline="30000" dirty="0" smtClean="0"/>
              <a:t>6</a:t>
            </a:r>
            <a:r>
              <a:rPr lang="bn-BD" baseline="0" dirty="0" smtClean="0"/>
              <a:t>y . গ) -4a</a:t>
            </a:r>
            <a:r>
              <a:rPr lang="bn-BD" baseline="30000" dirty="0" smtClean="0"/>
              <a:t>2</a:t>
            </a:r>
            <a:r>
              <a:rPr lang="bn-BD" baseline="0" dirty="0" smtClean="0"/>
              <a:t>x</a:t>
            </a:r>
            <a:r>
              <a:rPr lang="bn-BD" baseline="30000" dirty="0" smtClean="0"/>
              <a:t>8</a:t>
            </a:r>
            <a:r>
              <a:rPr lang="bn-BD" baseline="0" dirty="0" smtClean="0"/>
              <a:t>y</a:t>
            </a:r>
            <a:r>
              <a:rPr lang="bn-BD" baseline="30000" dirty="0" smtClean="0"/>
              <a:t>6</a:t>
            </a:r>
            <a:r>
              <a:rPr lang="bn-BD" baseline="0" dirty="0" smtClean="0"/>
              <a:t>-6x</a:t>
            </a:r>
            <a:r>
              <a:rPr lang="bn-BD" baseline="30000" dirty="0" smtClean="0"/>
              <a:t>6</a:t>
            </a:r>
            <a:r>
              <a:rPr lang="bn-BD" baseline="0" dirty="0" smtClean="0"/>
              <a:t>y</a:t>
            </a:r>
            <a:r>
              <a:rPr lang="bn-BD" baseline="30000" dirty="0" smtClean="0"/>
              <a:t>8</a:t>
            </a:r>
            <a:r>
              <a:rPr lang="bn-BD" baseline="0" dirty="0" smtClean="0"/>
              <a:t> ঘ) 4ax+4ax ঙ) 6ax+4ax </a:t>
            </a:r>
            <a:endParaRPr lang="en-GB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D9A46-4907-4254-BEDB-3DE1C8A7BC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4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FD583D-C921-4086-B811-34D9CFEAF7D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697F5-574D-4025-8BDA-42373C0F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FD583D-C921-4086-B811-34D9CFEAF7D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697F5-574D-4025-8BDA-42373C0F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FD583D-C921-4086-B811-34D9CFEAF7D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697F5-574D-4025-8BDA-42373C0F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FD583D-C921-4086-B811-34D9CFEAF7D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697F5-574D-4025-8BDA-42373C0F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8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FD583D-C921-4086-B811-34D9CFEAF7D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697F5-574D-4025-8BDA-42373C0F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8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FD583D-C921-4086-B811-34D9CFEAF7D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697F5-574D-4025-8BDA-42373C0F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5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FD583D-C921-4086-B811-34D9CFEAF7D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697F5-574D-4025-8BDA-42373C0F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FD583D-C921-4086-B811-34D9CFEAF7D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697F5-574D-4025-8BDA-42373C0F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9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FD583D-C921-4086-B811-34D9CFEAF7D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697F5-574D-4025-8BDA-42373C0F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4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FD583D-C921-4086-B811-34D9CFEAF7D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697F5-574D-4025-8BDA-42373C0F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0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FD583D-C921-4086-B811-34D9CFEAF7D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6697F5-574D-4025-8BDA-42373C0F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2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85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3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1.png"/><Relationship Id="rId7" Type="http://schemas.openxmlformats.org/officeDocument/2006/relationships/image" Target="../media/image71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11.png"/><Relationship Id="rId5" Type="http://schemas.openxmlformats.org/officeDocument/2006/relationships/image" Target="../media/image13.jpeg"/><Relationship Id="rId10" Type="http://schemas.openxmlformats.org/officeDocument/2006/relationships/image" Target="../media/image101.png"/><Relationship Id="rId4" Type="http://schemas.openxmlformats.org/officeDocument/2006/relationships/image" Target="../media/image12.PNG"/><Relationship Id="rId9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2.PNG"/><Relationship Id="rId7" Type="http://schemas.openxmlformats.org/officeDocument/2006/relationships/image" Target="../media/image90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130.png"/><Relationship Id="rId5" Type="http://schemas.openxmlformats.org/officeDocument/2006/relationships/image" Target="../media/image70.png"/><Relationship Id="rId10" Type="http://schemas.openxmlformats.org/officeDocument/2006/relationships/image" Target="../media/image120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371600"/>
            <a:ext cx="7870371" cy="452431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bn-BD" sz="32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smtClean="0">
                <a:latin typeface="NikoshBAN" panose="02000000000000000000" pitchFamily="2" charset="0"/>
                <a:cs typeface="NikoshBAN" panose="02000000000000000000" pitchFamily="2" charset="0"/>
              </a:rPr>
              <a:t>এই  স্লাইডটি সম্মানিত শিক্ষকবৃন্দের জন্য  </a:t>
            </a:r>
          </a:p>
          <a:p>
            <a:pPr algn="just"/>
            <a:endParaRPr lang="bn-BD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 হাইড করে রাখা হয়েছে । </a:t>
            </a:r>
            <a:r>
              <a:rPr lang="bn-BD" sz="2800" smtClean="0">
                <a:latin typeface="Times New Roman" panose="02020603050405020304" pitchFamily="18" charset="0"/>
              </a:rPr>
              <a:t>f5 </a:t>
            </a:r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bn-BD" sz="2800" smtClean="0">
                <a:latin typeface="Times New Roman" panose="02020603050405020304" pitchFamily="18" charset="0"/>
              </a:rPr>
              <a:t> </a:t>
            </a:r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</a:rPr>
              <a:t>শুরু করলে  হাইড স্লাইডগুলো দেখা</a:t>
            </a:r>
            <a:r>
              <a:rPr lang="en-GB" sz="28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</a:rPr>
              <a:t>যাবে না । এই পাঠটি শ্রেণিকক্ষে উপস্থাপনের সময় প্রয়োজনীয় পরামর্শ  স্লাইড নোটে দেওয়া আছে । শ্রেণিতে কনটেন্টটি দ্বারা পাঠ উপস্থাপনের পূর্বে পাঠ্য বইয়ের নির্ধারিত পাঠের সাথে মিলিয়ে নিতে এবং কাজের/সমস্যার সমাধান শ্রেণিতে উপস্থাপনের আগে তৈরি করে নিতে সবিনয় অনুরোধ করা হলো  । </a:t>
            </a:r>
            <a:r>
              <a:rPr lang="bn-BD" sz="2800" smtClean="0"/>
              <a:t>  </a:t>
            </a:r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3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88" y="122829"/>
            <a:ext cx="8766808" cy="224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7943161" y="2390660"/>
            <a:ext cx="991518" cy="35254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54178" y="2894752"/>
            <a:ext cx="991518" cy="35254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22" y="2318758"/>
            <a:ext cx="4701534" cy="77795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51" y="3184751"/>
            <a:ext cx="5792008" cy="1057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77" y="4304095"/>
            <a:ext cx="5134692" cy="476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01" y="4774060"/>
            <a:ext cx="5087060" cy="6192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27" y="5433719"/>
            <a:ext cx="5915851" cy="5334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60" y="5967192"/>
            <a:ext cx="4044438" cy="61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0521" y="3090728"/>
                <a:ext cx="73241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 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40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x+y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গূণ কর ।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21" y="3090728"/>
                <a:ext cx="7324164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3081" t="-26724" b="-45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0521" y="4214449"/>
                <a:ext cx="7324164" cy="1376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খ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 A=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B=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x-y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 কর যে, 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21" y="4214449"/>
                <a:ext cx="7324164" cy="1376146"/>
              </a:xfrm>
              <a:prstGeom prst="rect">
                <a:avLst/>
              </a:prstGeom>
              <a:blipFill rotWithShape="0">
                <a:blip r:embed="rId4"/>
                <a:stretch>
                  <a:fillRect l="-3081" t="-13717" r="-4330" b="-18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998956" y="433754"/>
            <a:ext cx="3882490" cy="15240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-5974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800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2492" y="465047"/>
            <a:ext cx="3419301" cy="144655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79232" y="2693765"/>
                <a:ext cx="5067479" cy="646331"/>
              </a:xfrm>
              <a:prstGeom prst="rect">
                <a:avLst/>
              </a:prstGeom>
              <a:solidFill>
                <a:srgbClr val="F0F5F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গুণ </a:t>
                </a:r>
                <a:r>
                  <a:rPr lang="en-US" sz="3600" dirty="0" err="1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x </a:t>
                </a:r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3xy</a:t>
                </a:r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দ্বারা </a:t>
                </a:r>
                <a:r>
                  <a:rPr lang="en-US" sz="3600" dirty="0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600" dirty="0">
                  <a:ln w="0"/>
                  <a:effectLst>
                    <a:innerShdw blurRad="114300">
                      <a:prstClr val="black"/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2" y="2693765"/>
                <a:ext cx="5067479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3606" t="-27358" r="-721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79232" y="2693766"/>
                <a:ext cx="5911540" cy="646331"/>
              </a:xfrm>
              <a:prstGeom prst="rect">
                <a:avLst/>
              </a:prstGeom>
              <a:solidFill>
                <a:srgbClr val="F0F5F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গুণ </a:t>
                </a:r>
                <a:r>
                  <a:rPr lang="en-US" sz="3600" dirty="0" err="1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দ্বারা </a:t>
                </a:r>
                <a:r>
                  <a:rPr lang="en-US" sz="3600" dirty="0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600" dirty="0">
                  <a:ln w="0"/>
                  <a:effectLst>
                    <a:innerShdw blurRad="114300">
                      <a:prstClr val="black"/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2" y="2693766"/>
                <a:ext cx="591154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3093" t="-27358" r="-619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9232" y="2693765"/>
                <a:ext cx="7353479" cy="646331"/>
              </a:xfrm>
              <a:prstGeom prst="rect">
                <a:avLst/>
              </a:prstGeom>
              <a:solidFill>
                <a:srgbClr val="F0F5F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গুণ </a:t>
                </a:r>
                <a:r>
                  <a:rPr lang="en-US" sz="3600" dirty="0" err="1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দ্বারা </a:t>
                </a:r>
                <a:r>
                  <a:rPr lang="en-US" sz="3600" dirty="0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600" dirty="0">
                  <a:ln w="0"/>
                  <a:effectLst>
                    <a:innerShdw blurRad="114300">
                      <a:prstClr val="black"/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2" y="2693765"/>
                <a:ext cx="7353479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2486" t="-27358" r="-2900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9232" y="2693764"/>
                <a:ext cx="7971692" cy="646331"/>
              </a:xfrm>
              <a:prstGeom prst="rect">
                <a:avLst/>
              </a:prstGeom>
              <a:solidFill>
                <a:srgbClr val="F0F5F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গুণ </a:t>
                </a:r>
                <a:r>
                  <a:rPr lang="en-US" sz="3600" dirty="0" err="1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দ্বারা </a:t>
                </a:r>
                <a:r>
                  <a:rPr lang="en-US" sz="3600" dirty="0" smtClean="0">
                    <a:ln w="0"/>
                    <a:effectLst>
                      <a:innerShdw blurRad="114300">
                        <a:prstClr val="black"/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600" dirty="0">
                  <a:ln w="0"/>
                  <a:effectLst>
                    <a:innerShdw blurRad="114300">
                      <a:prstClr val="black"/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2" y="2693764"/>
                <a:ext cx="7971692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2294" t="-27358" r="-2141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121877" y="3533038"/>
            <a:ext cx="5099538" cy="2196717"/>
            <a:chOff x="1654509" y="3915508"/>
            <a:chExt cx="5099538" cy="2196717"/>
          </a:xfrm>
        </p:grpSpPr>
        <p:grpSp>
          <p:nvGrpSpPr>
            <p:cNvPr id="11" name="Group 10"/>
            <p:cNvGrpSpPr/>
            <p:nvPr/>
          </p:nvGrpSpPr>
          <p:grpSpPr>
            <a:xfrm>
              <a:off x="2357894" y="3915508"/>
              <a:ext cx="4396153" cy="1488831"/>
              <a:chOff x="1312985" y="4419600"/>
              <a:chExt cx="4396153" cy="148883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312985" y="4419600"/>
                <a:ext cx="2555630" cy="1488831"/>
              </a:xfrm>
              <a:prstGeom prst="rect">
                <a:avLst/>
              </a:prstGeom>
              <a:blipFill>
                <a:blip r:embed="rId7"/>
                <a:tile tx="0" ty="0" sx="100000" sy="100000" flip="none" algn="tl"/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868615" y="4419600"/>
                <a:ext cx="1840523" cy="1488831"/>
              </a:xfrm>
              <a:prstGeom prst="rect">
                <a:avLst/>
              </a:prstGeom>
              <a:blipFill>
                <a:blip r:embed="rId8"/>
                <a:tile tx="0" ty="0" sx="100000" sy="100000" flip="none" algn="tl"/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654509" y="4196862"/>
              <a:ext cx="7033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4016" y="5404339"/>
              <a:ext cx="7033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80100" y="5404339"/>
              <a:ext cx="7033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2a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92369" y="2276987"/>
            <a:ext cx="8358555" cy="1157885"/>
          </a:xfrm>
          <a:prstGeom prst="rect">
            <a:avLst/>
          </a:prstGeom>
          <a:solidFill>
            <a:srgbClr val="F1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12971" y="3985066"/>
            <a:ext cx="3276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মোটক্ষেত্রফল কত ? 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80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85" y="218563"/>
            <a:ext cx="5015315" cy="12687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016" y="2495188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 কর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50715" y="3415240"/>
                <a:ext cx="354257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+ax ,  3xy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15" y="3415240"/>
                <a:ext cx="3542573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5680" t="-26415" r="-4819" b="-44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50714" y="4272540"/>
                <a:ext cx="390004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খ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+1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14" y="4272540"/>
                <a:ext cx="3900042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5156" t="-27358" r="-4531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50714" y="4918871"/>
                <a:ext cx="71553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গ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দেখাও যে, 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x+y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)(x-y)(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14" y="4918871"/>
                <a:ext cx="7155357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2811" t="-27358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9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0645" y="504092"/>
            <a:ext cx="8217877" cy="1946031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297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8" y="3616658"/>
            <a:ext cx="8321503" cy="2879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89" y="118724"/>
            <a:ext cx="8803387" cy="65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4600" y="123133"/>
            <a:ext cx="4724400" cy="1477714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7" y="3414666"/>
            <a:ext cx="8763000" cy="1077218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7" y="4724400"/>
            <a:ext cx="8763000" cy="1569660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রায়হানা তসলিম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আহসানুল আলম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অধ্যাপক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 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রাজিয়া বেগম , প্রভাষক,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7" y="1909289"/>
            <a:ext cx="8763000" cy="1200329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795463" y="846389"/>
            <a:ext cx="5905500" cy="1482474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49" y="3175855"/>
            <a:ext cx="8314615" cy="2889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2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2" y="3988526"/>
            <a:ext cx="1569083" cy="151803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647363" y="2092148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876630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4418097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7673" y="2833684"/>
            <a:ext cx="4160677" cy="646331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লিয়াকত আলী (লিটন) </a:t>
            </a:r>
            <a:endParaRPr lang="en-US" sz="36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236" y="3403751"/>
            <a:ext cx="3226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 ) </a:t>
            </a:r>
            <a:endParaRPr lang="en-US" sz="32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1997538" y="398724"/>
            <a:ext cx="4921623" cy="604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95" y="1411940"/>
            <a:ext cx="1488997" cy="14858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65712" y="2995049"/>
            <a:ext cx="3243077" cy="1620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14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1400" dirty="0" smtClean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অধ্যায়-4</a:t>
            </a:r>
          </a:p>
          <a:p>
            <a:pPr algn="ctr"/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অনুশীলনী-4.</a:t>
            </a:r>
            <a:r>
              <a:rPr lang="bn-BD" sz="14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14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69" y="939764"/>
            <a:ext cx="1649820" cy="2055285"/>
          </a:xfrm>
          <a:prstGeom prst="roundRect">
            <a:avLst>
              <a:gd name="adj" fmla="val 45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661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" y="164123"/>
            <a:ext cx="8867430" cy="6550636"/>
          </a:xfrm>
          <a:prstGeom prst="rect">
            <a:avLst/>
          </a:prstGeom>
          <a:blipFill dpi="0" rotWithShape="1">
            <a:blip r:embed="rId4"/>
            <a:srcRect/>
            <a:stretch>
              <a:fillRect b="18000"/>
            </a:stretch>
          </a:blipFill>
        </p:spPr>
      </p:pic>
      <p:grpSp>
        <p:nvGrpSpPr>
          <p:cNvPr id="5" name="Group 4"/>
          <p:cNvGrpSpPr/>
          <p:nvPr/>
        </p:nvGrpSpPr>
        <p:grpSpPr>
          <a:xfrm>
            <a:off x="832340" y="1141847"/>
            <a:ext cx="1981200" cy="3116495"/>
            <a:chOff x="5697417" y="2407939"/>
            <a:chExt cx="1981200" cy="31164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417" y="2407939"/>
              <a:ext cx="1981200" cy="311649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119445" y="3540369"/>
              <a:ext cx="914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৫টাকা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32893" y="1254370"/>
            <a:ext cx="6156960" cy="3882244"/>
            <a:chOff x="2570125" y="1742270"/>
            <a:chExt cx="5919727" cy="33943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6431">
              <a:off x="2570125" y="1742270"/>
              <a:ext cx="5919727" cy="339434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17557" y="2634000"/>
              <a:ext cx="267616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এরুপ ২০সেট বেলুনের দাম কত ? </a:t>
              </a:r>
              <a:endParaRPr lang="en-US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622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4960" y="1921477"/>
            <a:ext cx="6830458" cy="14542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Wave4">
              <a:avLst>
                <a:gd name="adj1" fmla="val 12500"/>
                <a:gd name="adj2" fmla="val -3202"/>
              </a:avLst>
            </a:prstTxWarp>
            <a:spAutoFit/>
          </a:bodyPr>
          <a:lstStyle/>
          <a:p>
            <a:r>
              <a:rPr lang="bn-BD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bn-BD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গাণিতীয় </a:t>
            </a:r>
            <a:r>
              <a:rPr lang="bn-BD" sz="44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bn-BD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8" y="5197011"/>
            <a:ext cx="8902858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244" y="1751742"/>
            <a:ext cx="4131327" cy="109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566" y="3765632"/>
            <a:ext cx="8195894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বহুপদী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রাশিকে একপদী রাশি দ্বারা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গুণ করতে পারবে।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566" y="4569863"/>
            <a:ext cx="8195894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বহুপদী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রাশিকে বহুপদী রাশি দ্বারা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গুণ করতে পারবে।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042365" y="256654"/>
            <a:ext cx="7302295" cy="12148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4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47" y="5413786"/>
            <a:ext cx="8664318" cy="957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16" y="2148289"/>
            <a:ext cx="2365319" cy="107965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3975" cmpd="sng">
            <a:solidFill>
              <a:srgbClr val="C00000">
                <a:alpha val="81000"/>
              </a:srgb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91" y="2148290"/>
            <a:ext cx="1894901" cy="107965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53975" cmpd="sng">
            <a:solidFill>
              <a:schemeClr val="tx1">
                <a:alpha val="81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21175" y="2174788"/>
            <a:ext cx="72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69808" y="1393634"/>
                <a:ext cx="11589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808" y="1393634"/>
                <a:ext cx="1158972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1308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14536" y="1393634"/>
            <a:ext cx="1158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57997" y="2286742"/>
                <a:ext cx="1520609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bn-BD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997" y="2286742"/>
                <a:ext cx="1520609" cy="658898"/>
              </a:xfrm>
              <a:prstGeom prst="rect">
                <a:avLst/>
              </a:prstGeom>
              <a:blipFill rotWithShape="0">
                <a:blip r:embed="rId8"/>
                <a:stretch>
                  <a:fillRect l="-13253" t="-14815" b="-39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14536" y="2395728"/>
                <a:ext cx="1454754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bn-BD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536" y="2395728"/>
                <a:ext cx="1454754" cy="658898"/>
              </a:xfrm>
              <a:prstGeom prst="rect">
                <a:avLst/>
              </a:prstGeom>
              <a:blipFill rotWithShape="0">
                <a:blip r:embed="rId9"/>
                <a:stretch>
                  <a:fillRect l="-13866" t="-13889" b="-39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2506558" y="1427565"/>
            <a:ext cx="4445084" cy="684807"/>
            <a:chOff x="2473509" y="1146306"/>
            <a:chExt cx="4445084" cy="684807"/>
          </a:xfrm>
        </p:grpSpPr>
        <p:sp>
          <p:nvSpPr>
            <p:cNvPr id="17" name="Right Brace 16"/>
            <p:cNvSpPr/>
            <p:nvPr/>
          </p:nvSpPr>
          <p:spPr>
            <a:xfrm rot="16200000">
              <a:off x="4537739" y="-549740"/>
              <a:ext cx="316623" cy="4445084"/>
            </a:xfrm>
            <a:prstGeom prst="rightBrace">
              <a:avLst>
                <a:gd name="adj1" fmla="val 71856"/>
                <a:gd name="adj2" fmla="val 55700"/>
              </a:avLst>
            </a:prstGeom>
            <a:ln w="38100"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lus 17"/>
            <p:cNvSpPr/>
            <p:nvPr/>
          </p:nvSpPr>
          <p:spPr>
            <a:xfrm>
              <a:off x="4674240" y="1146306"/>
              <a:ext cx="550844" cy="528810"/>
            </a:xfrm>
            <a:prstGeom prst="mathPlus">
              <a:avLst>
                <a:gd name="adj1" fmla="val 685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0" name="Right Brace 19"/>
          <p:cNvSpPr/>
          <p:nvPr/>
        </p:nvSpPr>
        <p:spPr>
          <a:xfrm rot="10800000">
            <a:off x="2234909" y="2129393"/>
            <a:ext cx="178890" cy="1098549"/>
          </a:xfrm>
          <a:prstGeom prst="rightBrace">
            <a:avLst>
              <a:gd name="adj1" fmla="val 71856"/>
              <a:gd name="adj2" fmla="val 56284"/>
            </a:avLst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35095" y="402613"/>
                <a:ext cx="68360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2xy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40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xy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গূণ কর ।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095" y="402613"/>
                <a:ext cx="6836042" cy="707886"/>
              </a:xfrm>
              <a:prstGeom prst="rect">
                <a:avLst/>
              </a:prstGeom>
              <a:blipFill rotWithShape="0">
                <a:blip r:embed="rId10"/>
                <a:stretch>
                  <a:fillRect l="-3301" t="-20690" b="-4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40373" y="3512320"/>
                <a:ext cx="522891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lang="bn-BD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bn-BD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2xy</a:t>
                </a:r>
                <a:r>
                  <a:rPr lang="bn-BD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BD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xy</a:t>
                </a:r>
                <a:endParaRPr lang="en-US" sz="40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373" y="3512320"/>
                <a:ext cx="5228917" cy="7078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40373" y="4474392"/>
                <a:ext cx="5761179" cy="828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</a:t>
                </a:r>
                <a:r>
                  <a:rPr lang="en-US" sz="4000" dirty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bn-BD" sz="4000" i="1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000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 smtClean="0">
                            <a:ln w="0"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373" y="4474392"/>
                <a:ext cx="5761179" cy="82881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1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repeatCount="indefinit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repeatCount="indefinit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repeatCount="indefinite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10" grpId="0"/>
      <p:bldP spid="10" grpId="1"/>
      <p:bldP spid="11" grpId="0"/>
      <p:bldP spid="11" grpId="1"/>
      <p:bldP spid="12" grpId="0"/>
      <p:bldP spid="13" grpId="0" build="p"/>
      <p:bldP spid="20" grpId="0" animBg="1"/>
      <p:bldP spid="23" grpId="0" build="p"/>
      <p:bldP spid="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6453" y="2705138"/>
                <a:ext cx="68360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 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গূণ কর ।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53" y="2705138"/>
                <a:ext cx="6836042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3209" t="-26724" b="-45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6453" y="3597504"/>
                <a:ext cx="79851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খ 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গূণ কর ।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53" y="3597504"/>
                <a:ext cx="7985175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2748" t="-26724" r="-2901" b="-45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6453" y="4622073"/>
                <a:ext cx="79851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গ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b="0" i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গূণ কর ।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53" y="4622073"/>
                <a:ext cx="7985175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2748" t="-26724" b="-45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790091" y="344242"/>
            <a:ext cx="32459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19" y="2148290"/>
            <a:ext cx="2365319" cy="1079653"/>
          </a:xfrm>
          <a:prstGeom prst="rect">
            <a:avLst/>
          </a:prstGeom>
          <a:solidFill>
            <a:schemeClr val="accent2"/>
          </a:solidFill>
          <a:ln w="53975" cmpd="sng">
            <a:solidFill>
              <a:srgbClr val="C00000">
                <a:alpha val="81000"/>
              </a:srgb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91" y="2148290"/>
            <a:ext cx="1894901" cy="1079653"/>
          </a:xfrm>
          <a:prstGeom prst="rect">
            <a:avLst/>
          </a:prstGeom>
          <a:solidFill>
            <a:schemeClr val="accent2"/>
          </a:solidFill>
          <a:ln w="53975" cmpd="sng">
            <a:solidFill>
              <a:schemeClr val="tx1">
                <a:alpha val="81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18" y="3327097"/>
            <a:ext cx="2365319" cy="1388125"/>
          </a:xfrm>
          <a:prstGeom prst="rect">
            <a:avLst/>
          </a:prstGeom>
          <a:solidFill>
            <a:schemeClr val="accent2"/>
          </a:solidFill>
          <a:ln w="53975" cmpd="sng">
            <a:solidFill>
              <a:schemeClr val="tx1">
                <a:alpha val="81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90" y="3327097"/>
            <a:ext cx="1894901" cy="1388125"/>
          </a:xfrm>
          <a:prstGeom prst="rect">
            <a:avLst/>
          </a:prstGeom>
          <a:solidFill>
            <a:schemeClr val="accent2"/>
          </a:solidFill>
          <a:ln w="53975" cmpd="sng">
            <a:solidFill>
              <a:srgbClr val="C00000">
                <a:alpha val="81000"/>
              </a:srgb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94234" y="2297901"/>
            <a:ext cx="341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2497" y="3619044"/>
            <a:ext cx="341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69808" y="1393634"/>
                <a:ext cx="11589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808" y="1393634"/>
                <a:ext cx="1158972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1308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14536" y="1393634"/>
                <a:ext cx="11589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bn-BD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536" y="1393634"/>
                <a:ext cx="1158972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26588" y="2297899"/>
                <a:ext cx="11589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ln w="10160">
                      <a:solidFill>
                        <a:srgbClr val="C00000"/>
                      </a:solidFill>
                      <a:prstDash val="solid"/>
                    </a:ln>
                    <a:solidFill>
                      <a:srgbClr val="C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b="1" i="1" smtClean="0">
                            <a:ln w="10160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200" b="1" i="1" smtClean="0">
                            <a:ln w="10160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bn-BD" sz="3200" b="1" i="1" smtClean="0">
                            <a:ln w="10160">
                              <a:solidFill>
                                <a:srgbClr val="C00000"/>
                              </a:solidFill>
                              <a:prstDash val="solid"/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22860" dir="5400000" algn="tl" rotWithShape="0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bn-BD" sz="3200" b="1" i="1" smtClean="0">
                        <a:ln w="10160">
                          <a:solidFill>
                            <a:srgbClr val="C00000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200" b="1" dirty="0">
                  <a:ln w="10160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588" y="2297899"/>
                <a:ext cx="1158972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14536" y="2395728"/>
                <a:ext cx="11589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200" b="1" i="1" smtClean="0">
                              <a:ln w="10160">
                                <a:solidFill>
                                  <a:srgbClr val="C00000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1" i="1" smtClean="0">
                              <a:ln w="10160">
                                <a:solidFill>
                                  <a:srgbClr val="C00000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bn-BD" sz="3200" b="1" i="1" smtClean="0">
                              <a:ln w="10160">
                                <a:solidFill>
                                  <a:srgbClr val="C00000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bn-BD" sz="3200" b="1" i="1" smtClean="0">
                              <a:ln w="10160">
                                <a:solidFill>
                                  <a:srgbClr val="C00000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1" i="1" smtClean="0">
                              <a:ln w="10160">
                                <a:solidFill>
                                  <a:srgbClr val="C00000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bn-BD" sz="3200" b="1" i="1" smtClean="0">
                              <a:ln w="10160">
                                <a:solidFill>
                                  <a:srgbClr val="C00000"/>
                                </a:solidFill>
                                <a:prstDash val="solid"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ln w="10160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536" y="2395728"/>
                <a:ext cx="1158972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26587" y="3591940"/>
                <a:ext cx="14454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ln w="10160">
                      <a:solidFill>
                        <a:srgbClr val="00206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14300">
                        <a:prstClr val="black"/>
                      </a:innerShdw>
                    </a:effectLst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b="1" i="1" smtClean="0">
                            <a:ln w="10160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innerShdw blurRad="114300">
                                <a:prstClr val="black"/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200" b="1" i="1" smtClean="0">
                            <a:ln w="10160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innerShdw blurRad="114300">
                                <a:prstClr val="black"/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bn-BD" sz="3200" b="1" i="1" smtClean="0">
                            <a:ln w="10160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innerShdw blurRad="114300">
                                <a:prstClr val="black"/>
                              </a:inn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bn-BD" sz="3200" b="1" i="1" smtClean="0">
                            <a:ln w="10160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innerShdw blurRad="114300">
                                <a:prstClr val="black"/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3200" b="1" i="1" smtClean="0">
                            <a:ln w="10160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innerShdw blurRad="114300">
                                <a:prstClr val="black"/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bn-BD" sz="3200" b="1" i="1" smtClean="0">
                            <a:ln w="10160">
                              <a:solidFill>
                                <a:srgbClr val="002060"/>
                              </a:solidFill>
                              <a:prstDash val="solid"/>
                            </a:ln>
                            <a:solidFill>
                              <a:srgbClr val="002060"/>
                            </a:solidFill>
                            <a:effectLst>
                              <a:innerShdw blurRad="114300">
                                <a:prstClr val="black"/>
                              </a:inn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b="1" dirty="0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587" y="3591940"/>
                <a:ext cx="1445411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48435" y="3591940"/>
                <a:ext cx="14454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200" b="1" i="1" smtClean="0">
                              <a:ln w="10160">
                                <a:solidFill>
                                  <a:srgbClr val="002060"/>
                                </a:solidFill>
                                <a:prstDash val="solid"/>
                              </a:ln>
                              <a:solidFill>
                                <a:srgbClr val="002060"/>
                              </a:solidFill>
                              <a:effectLst>
                                <a:innerShdw blurRad="114300">
                                  <a:prstClr val="black"/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1" i="1" smtClean="0">
                              <a:ln w="10160">
                                <a:solidFill>
                                  <a:srgbClr val="002060"/>
                                </a:solidFill>
                                <a:prstDash val="solid"/>
                              </a:ln>
                              <a:solidFill>
                                <a:srgbClr val="002060"/>
                              </a:solidFill>
                              <a:effectLst>
                                <a:innerShdw blurRad="114300">
                                  <a:prstClr val="black"/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bn-BD" sz="3200" b="1" i="1" smtClean="0">
                              <a:ln w="10160">
                                <a:solidFill>
                                  <a:srgbClr val="002060"/>
                                </a:solidFill>
                                <a:prstDash val="solid"/>
                              </a:ln>
                              <a:solidFill>
                                <a:srgbClr val="002060"/>
                              </a:solidFill>
                              <a:effectLst>
                                <a:innerShdw blurRad="114300">
                                  <a:prstClr val="black"/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bn-BD" sz="3200" b="1" i="1" smtClean="0">
                              <a:ln w="10160">
                                <a:solidFill>
                                  <a:srgbClr val="002060"/>
                                </a:solidFill>
                                <a:prstDash val="solid"/>
                              </a:ln>
                              <a:solidFill>
                                <a:srgbClr val="002060"/>
                              </a:solidFill>
                              <a:effectLst>
                                <a:innerShdw blurRad="114300">
                                  <a:prstClr val="black"/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3200" b="1" i="1" smtClean="0">
                              <a:ln w="10160">
                                <a:solidFill>
                                  <a:srgbClr val="002060"/>
                                </a:solidFill>
                                <a:prstDash val="solid"/>
                              </a:ln>
                              <a:solidFill>
                                <a:srgbClr val="002060"/>
                              </a:solidFill>
                              <a:effectLst>
                                <a:innerShdw blurRad="114300">
                                  <a:prstClr val="black"/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bn-BD" sz="3200" b="1" i="1" smtClean="0">
                              <a:ln w="10160">
                                <a:solidFill>
                                  <a:srgbClr val="002060"/>
                                </a:solidFill>
                                <a:prstDash val="solid"/>
                              </a:ln>
                              <a:solidFill>
                                <a:srgbClr val="002060"/>
                              </a:solidFill>
                              <a:effectLst>
                                <a:innerShdw blurRad="114300">
                                  <a:prstClr val="black"/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435" y="3591940"/>
                <a:ext cx="1445411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506558" y="1427565"/>
            <a:ext cx="4445084" cy="684807"/>
            <a:chOff x="2473509" y="1146306"/>
            <a:chExt cx="4445084" cy="684807"/>
          </a:xfrm>
        </p:grpSpPr>
        <p:sp>
          <p:nvSpPr>
            <p:cNvPr id="15" name="Right Brace 14"/>
            <p:cNvSpPr/>
            <p:nvPr/>
          </p:nvSpPr>
          <p:spPr>
            <a:xfrm rot="16200000">
              <a:off x="4537739" y="-549740"/>
              <a:ext cx="316623" cy="4445084"/>
            </a:xfrm>
            <a:prstGeom prst="rightBrace">
              <a:avLst>
                <a:gd name="adj1" fmla="val 71856"/>
                <a:gd name="adj2" fmla="val 55700"/>
              </a:avLst>
            </a:prstGeom>
            <a:ln w="38100"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lus 15"/>
            <p:cNvSpPr/>
            <p:nvPr/>
          </p:nvSpPr>
          <p:spPr>
            <a:xfrm>
              <a:off x="4674240" y="1146306"/>
              <a:ext cx="550844" cy="528810"/>
            </a:xfrm>
            <a:prstGeom prst="mathPlus">
              <a:avLst>
                <a:gd name="adj1" fmla="val 685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16200000">
            <a:off x="726764" y="3072253"/>
            <a:ext cx="2629894" cy="744177"/>
            <a:chOff x="2473511" y="1164958"/>
            <a:chExt cx="4445084" cy="666156"/>
          </a:xfrm>
        </p:grpSpPr>
        <p:sp>
          <p:nvSpPr>
            <p:cNvPr id="19" name="Right Brace 18"/>
            <p:cNvSpPr/>
            <p:nvPr/>
          </p:nvSpPr>
          <p:spPr>
            <a:xfrm rot="16200000">
              <a:off x="4546222" y="-541259"/>
              <a:ext cx="299662" cy="4445084"/>
            </a:xfrm>
            <a:prstGeom prst="rightBrace">
              <a:avLst>
                <a:gd name="adj1" fmla="val 71856"/>
                <a:gd name="adj2" fmla="val 56284"/>
              </a:avLst>
            </a:prstGeom>
            <a:ln w="38100"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lus 19"/>
            <p:cNvSpPr/>
            <p:nvPr/>
          </p:nvSpPr>
          <p:spPr>
            <a:xfrm>
              <a:off x="4675815" y="1164958"/>
              <a:ext cx="623028" cy="528810"/>
            </a:xfrm>
            <a:prstGeom prst="mathPlus">
              <a:avLst>
                <a:gd name="adj1" fmla="val 1346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35095" y="402613"/>
                <a:ext cx="68360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40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x+y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গূণ কর ।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095" y="402613"/>
                <a:ext cx="6836042" cy="707886"/>
              </a:xfrm>
              <a:prstGeom prst="rect">
                <a:avLst/>
              </a:prstGeom>
              <a:blipFill rotWithShape="0">
                <a:blip r:embed="rId10"/>
                <a:stretch>
                  <a:fillRect l="-3301" t="-20690" r="-446" b="-4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2151" y="5079580"/>
                <a:ext cx="86702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lang="bn-BD" sz="40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sz="40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bn-BD" sz="40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0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BD" sz="40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40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</a:t>
                </a:r>
                <a:r>
                  <a:rPr lang="bn-BD" sz="40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bn-BD" sz="4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(</a:t>
                </a:r>
                <a:r>
                  <a:rPr lang="en-US" sz="4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bn-BD" sz="4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4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</a:t>
                </a:r>
                <a:r>
                  <a:rPr lang="bn-BD" sz="4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y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51" y="5079580"/>
                <a:ext cx="8670275" cy="707886"/>
              </a:xfrm>
              <a:prstGeom prst="rect">
                <a:avLst/>
              </a:prstGeom>
              <a:blipFill rotWithShape="0">
                <a:blip r:embed="rId11"/>
                <a:stretch>
                  <a:fillRect l="-2602" t="-21552" r="-352" b="-4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3571" y="5946690"/>
                <a:ext cx="66566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</a:t>
                </a:r>
                <a:r>
                  <a:rPr lang="en-US" sz="4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0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0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bn-BD" sz="40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0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71" y="5946690"/>
                <a:ext cx="6656611" cy="707886"/>
              </a:xfrm>
              <a:prstGeom prst="rect">
                <a:avLst/>
              </a:prstGeom>
              <a:blipFill rotWithShape="0">
                <a:blip r:embed="rId12"/>
                <a:stretch>
                  <a:fillRect l="-3388" t="-21552" b="-4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3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repeatCount="indefinit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repeatCount="indefinit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repeatCount="indefinite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3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9" grpId="0"/>
      <p:bldP spid="9" grpId="1"/>
      <p:bldP spid="10" grpId="0"/>
      <p:bldP spid="10" grpId="1"/>
      <p:bldP spid="11" grpId="0"/>
      <p:bldP spid="12" grpId="0" build="p"/>
      <p:bldP spid="13" grpId="0" build="p"/>
      <p:bldP spid="14" grpId="0" build="p"/>
      <p:bldP spid="23" grpId="0" build="p"/>
      <p:bldP spid="2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414</Words>
  <Application>Microsoft Office PowerPoint</Application>
  <PresentationFormat>On-screen Show (4:3)</PresentationFormat>
  <Paragraphs>84</Paragraphs>
  <Slides>15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LITON</cp:lastModifiedBy>
  <cp:revision>92</cp:revision>
  <dcterms:created xsi:type="dcterms:W3CDTF">2014-10-15T05:08:14Z</dcterms:created>
  <dcterms:modified xsi:type="dcterms:W3CDTF">2016-08-07T04:11:22Z</dcterms:modified>
</cp:coreProperties>
</file>